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594" r:id="rId2"/>
    <p:sldId id="902" r:id="rId3"/>
    <p:sldId id="896" r:id="rId4"/>
    <p:sldId id="897" r:id="rId5"/>
    <p:sldId id="816" r:id="rId6"/>
    <p:sldId id="898" r:id="rId7"/>
    <p:sldId id="839" r:id="rId8"/>
    <p:sldId id="835" r:id="rId9"/>
    <p:sldId id="861" r:id="rId10"/>
    <p:sldId id="809" r:id="rId11"/>
    <p:sldId id="899" r:id="rId12"/>
    <p:sldId id="900" r:id="rId13"/>
    <p:sldId id="8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DC8CF"/>
    <a:srgbClr val="33C4CB"/>
    <a:srgbClr val="2DAFB5"/>
    <a:srgbClr val="3333FF"/>
    <a:srgbClr val="1A2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6447" autoAdjust="0"/>
  </p:normalViewPr>
  <p:slideViewPr>
    <p:cSldViewPr>
      <p:cViewPr>
        <p:scale>
          <a:sx n="79" d="100"/>
          <a:sy n="79" d="100"/>
        </p:scale>
        <p:origin x="-146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43F5B2-7DE0-41A0-B0D3-D04273FF9DA1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782E3-208E-4751-A718-D70CA7EE3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1163-D884-43A5-B17D-244A7C44298A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EC51-00DE-4580-8FC4-95301B0BDF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934D-6DD3-44B8-B1EE-61EEA0117996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FB8B-A8E5-48AF-9716-C03602411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7FE2-68E6-4131-B486-4B0C3F6416DF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0D4A-70EF-40DB-B120-9022618D8C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BF23-5F84-4535-A187-8B436FBB141B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3261-1D91-4732-8BCA-2D3D44CF4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D9F2-0368-4269-AAA8-7E21EB5BD150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9FDF-E215-487E-BF68-FA4E3DA087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4FF2-0ABE-4132-9AB7-E83B7391721D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D605-FCF6-4241-A367-02294D1CE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D819-46A7-423A-BCFA-FF324B5053BD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7B2A-368F-4B20-823E-DD8CCC20B1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4312-61B9-4A96-8489-C1DB15CC8C52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1BA9-F026-4686-BD90-7BFE83179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605D-E640-4577-8FFE-DE7A050D82D1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FC10-4751-4399-8417-DB4CE7F82D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4350-06AD-48C7-813F-B229ECB48CE9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B6B9-FAAB-4D2A-BACB-4DAE2FEFB3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2146-35E1-456B-96AA-3DBA2BDEF4AC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8B3D-AB48-4CAE-BF38-5B2B54499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3000">
              <a:srgbClr val="B9D9F9"/>
            </a:gs>
            <a:gs pos="12000">
              <a:schemeClr val="tx2">
                <a:lumMod val="60000"/>
                <a:lumOff val="40000"/>
              </a:schemeClr>
            </a:gs>
            <a:gs pos="58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D481CF-ED56-45E2-A86D-4F1B18A5B71B}" type="datetimeFigureOut">
              <a:rPr lang="ru-RU"/>
              <a:pPr>
                <a:defRPr/>
              </a:pPr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9D57F8-C4EF-4D40-8766-415E7D93C2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8888" y="98072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адаптированной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образовательной программы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дошкольного образования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для обучающихся с ТНР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(в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соответствии с ФАОП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ДО)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9642"/>
            <a:ext cx="9144000" cy="936104"/>
          </a:xfrm>
        </p:spPr>
        <p:txBody>
          <a:bodyPr/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25 «ЖУРАВЛИК» 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>
                <a:latin typeface="Book Antiqua" panose="02040602050305030304" pitchFamily="18" charset="0"/>
              </a:rPr>
              <a:t>Кроме того, раздел включает информацию</a:t>
            </a:r>
            <a:r>
              <a:rPr lang="ru-RU" sz="1800" b="1" dirty="0">
                <a:latin typeface="Book Antiqua" panose="02040602050305030304" pitchFamily="18" charset="0"/>
              </a:rPr>
              <a:t> 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anose="02040602050305030304" pitchFamily="18" charset="0"/>
              </a:rPr>
              <a:t>о </a:t>
            </a:r>
            <a:r>
              <a:rPr lang="ru-RU" sz="1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anose="02040602050305030304" pitchFamily="18" charset="0"/>
              </a:rPr>
              <a:t>формах, способах, методах 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anose="02040602050305030304" pitchFamily="18" charset="0"/>
              </a:rPr>
              <a:t>и </a:t>
            </a:r>
            <a:r>
              <a:rPr lang="ru-RU" sz="1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anose="02040602050305030304" pitchFamily="18" charset="0"/>
              </a:rPr>
              <a:t>средствах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anose="02040602050305030304" pitchFamily="18" charset="0"/>
              </a:rPr>
              <a:t> реализации программы</a:t>
            </a:r>
            <a:r>
              <a:rPr lang="ru-RU" sz="1800" b="1" dirty="0">
                <a:latin typeface="Book Antiqua" panose="02040602050305030304" pitchFamily="18" charset="0"/>
              </a:rPr>
              <a:t>, </a:t>
            </a:r>
            <a:r>
              <a:rPr lang="ru-RU" sz="1800" b="1" u="sng" dirty="0">
                <a:latin typeface="Book Antiqua" panose="02040602050305030304" pitchFamily="18" charset="0"/>
              </a:rPr>
              <a:t>которые отражают аспекты образовательной среды</a:t>
            </a:r>
            <a:r>
              <a:rPr lang="ru-RU" sz="1800" b="1" dirty="0" smtClean="0">
                <a:latin typeface="Book Antiqua" panose="02040602050305030304" pitchFamily="18" charset="0"/>
              </a:rPr>
              <a:t>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Организационный </a:t>
            </a:r>
            <a:r>
              <a:rPr lang="ru-RU" sz="18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раздел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ФАОП ДО </a:t>
            </a:r>
            <a:r>
              <a:rPr lang="ru-RU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содержит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31578"/>
              </p:ext>
            </p:extLst>
          </p:nvPr>
        </p:nvGraphicFramePr>
        <p:xfrm>
          <a:off x="214282" y="1142984"/>
          <a:ext cx="8640960" cy="4020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98086474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554504553"/>
                    </a:ext>
                  </a:extLst>
                </a:gridCol>
              </a:tblGrid>
              <a:tr h="10035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предметно-пространственная развивающая </a:t>
                      </a:r>
                      <a:r>
                        <a:rPr lang="ru-RU" sz="2000" b="1" dirty="0" smtClean="0">
                          <a:effectLst/>
                          <a:latin typeface="Book Antiqua" panose="02040602050305030304" pitchFamily="18" charset="0"/>
                        </a:rPr>
                        <a:t>образовательная среда</a:t>
                      </a:r>
                      <a:endParaRPr lang="ru-RU" sz="2000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характер взаимодействия с педагогическим работником</a:t>
                      </a:r>
                      <a:endParaRPr lang="ru-RU" sz="2000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023207877"/>
                  </a:ext>
                </a:extLst>
              </a:tr>
              <a:tr h="69944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характер взаимодействия с другими детьми</a:t>
                      </a:r>
                      <a:endParaRPr lang="ru-RU" sz="2000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система отношений ребенка к миру, к другим людям, к себе</a:t>
                      </a:r>
                      <a:endParaRPr lang="ru-RU" sz="2000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170215023"/>
                  </a:ext>
                </a:extLst>
              </a:tr>
              <a:tr h="10035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содержание образовательной деятельности по профессиональной коррекции нарушений развития</a:t>
                      </a:r>
                      <a:r>
                        <a:rPr lang="ru-RU" sz="2000" b="1" dirty="0" smtClean="0">
                          <a:effectLst/>
                          <a:latin typeface="Book Antiqua" panose="02040602050305030304" pitchFamily="18" charset="0"/>
                        </a:rPr>
                        <a:t> обучающихся (программу коррекционно-развивающей работы).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56890921"/>
                  </a:ext>
                </a:extLst>
              </a:tr>
              <a:tr h="130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федеральный календарный план воспитательной работы </a:t>
                      </a:r>
                      <a:endParaRPr lang="ru-RU" sz="2000" b="1" dirty="0" smtClean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особенности организации развивающей предметно-пространственной среды</a:t>
                      </a:r>
                      <a:endParaRPr lang="ru-RU" sz="2000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4658"/>
              </p:ext>
            </p:extLst>
          </p:nvPr>
        </p:nvGraphicFramePr>
        <p:xfrm>
          <a:off x="386178" y="5357826"/>
          <a:ext cx="847210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2102">
                  <a:extLst>
                    <a:ext uri="{9D8B030D-6E8A-4147-A177-3AD203B41FA5}">
                      <a16:colId xmlns="" xmlns:a16="http://schemas.microsoft.com/office/drawing/2014/main" val="1300798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Book Antiqua" panose="02040602050305030304" pitchFamily="18" charset="0"/>
                        </a:rPr>
                        <a:t>Организационный раздел включает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психолого-педагогические условия</a:t>
                      </a:r>
                      <a:r>
                        <a:rPr lang="ru-RU" sz="2000" b="1" dirty="0" smtClean="0">
                          <a:effectLst/>
                          <a:latin typeface="Book Antiqua" panose="02040602050305030304" pitchFamily="18" charset="0"/>
                        </a:rPr>
                        <a:t>, обеспечивающие развитие ребенка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52348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дошкольников с ТНР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базового доверия к миру, к людям, к себе - ключевая задача периода развития ребенка в период дошкольного возраста. </a:t>
            </a:r>
          </a:p>
          <a:p>
            <a:pPr algn="just">
              <a:buNone/>
            </a:pPr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Основной целью работы с родителями (законными представителями)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>
              <a:buNone/>
            </a:pPr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Реализация цели обеспечивается решением следующих задач: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вовлечение родителей (законных представителей) в воспитательно-образовательный процесс;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внедрение эффективных технологий сотрудничества с родителям (законным представителям), активизация их участия в жизни детского сада.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родительской компетентности в вопросах воспитания и обучения обучающихся.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Формы организации психолого-педагогической помощи семье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95536" y="1628800"/>
            <a:ext cx="1728192" cy="91440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Коллективные формы взаимодействия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411760" y="1628800"/>
            <a:ext cx="1872208" cy="91440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формы работы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499992" y="1628800"/>
            <a:ext cx="2520280" cy="91440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наглядного информационного обеспечения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7236296" y="1628800"/>
            <a:ext cx="1728192" cy="91440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67544" y="2924944"/>
            <a:ext cx="1728192" cy="2808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родительские собрания</a:t>
            </a:r>
          </a:p>
          <a:p>
            <a:pPr>
              <a:buFont typeface="Wingdings" pitchFamily="2" charset="2"/>
              <a:buChar char="v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родительские собрания. «День открытых дверей»</a:t>
            </a:r>
          </a:p>
          <a:p>
            <a:pPr>
              <a:buFont typeface="Wingdings" pitchFamily="2" charset="2"/>
              <a:buChar char="v"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детских праздников и «Досугов»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092280" y="2708920"/>
            <a:ext cx="1677070" cy="295232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Совместные и семейные проекты различной направленности</a:t>
            </a:r>
          </a:p>
          <a:p>
            <a:pPr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Опосредованное интернет-общение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004048" y="2924944"/>
            <a:ext cx="1728192" cy="26642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Информационные стенды и тематические выставки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Выставки детских работ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627784" y="2852936"/>
            <a:ext cx="1872208" cy="2808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Анкетирование и опросы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Беседы и консультации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«Служба доверия» 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Родительский час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514353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Book Antiqua" panose="02040602050305030304" pitchFamily="18" charset="0"/>
              </a:rPr>
              <a:t>Согласно </a:t>
            </a:r>
            <a:r>
              <a:rPr lang="ru-RU" sz="2400" b="1" dirty="0">
                <a:latin typeface="Book Antiqua" panose="02040602050305030304" pitchFamily="18" charset="0"/>
              </a:rPr>
              <a:t>п. 2.11 ФГОС ДО, </a:t>
            </a:r>
            <a:r>
              <a:rPr lang="ru-RU" sz="2400" b="1" u="sng" dirty="0">
                <a:latin typeface="Book Antiqua" panose="02040602050305030304" pitchFamily="18" charset="0"/>
              </a:rPr>
              <a:t>вариативная часть Программы </a:t>
            </a:r>
            <a:r>
              <a:rPr lang="ru-RU" sz="2400" b="1" i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дополняет каждый раздел:</a:t>
            </a:r>
            <a:r>
              <a:rPr lang="ru-RU" sz="2400" b="1" dirty="0">
                <a:latin typeface="Book Antiqua" panose="02040602050305030304" pitchFamily="18" charset="0"/>
              </a:rPr>
              <a:t> </a:t>
            </a:r>
            <a:r>
              <a:rPr lang="ru-RU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целевой, содержательный, организационный</a:t>
            </a:r>
            <a:r>
              <a:rPr lang="ru-RU" sz="2400" b="1" dirty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составляет </a:t>
            </a:r>
            <a:r>
              <a:rPr lang="ru-RU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не более 40% от всего объема </a:t>
            </a:r>
            <a:r>
              <a:rPr lang="ru-RU" sz="2400" b="1" dirty="0">
                <a:latin typeface="Book Antiqua" panose="02040602050305030304" pitchFamily="18" charset="0"/>
              </a:rPr>
              <a:t>Программы;</a:t>
            </a:r>
          </a:p>
          <a:p>
            <a:pPr algn="just"/>
            <a:r>
              <a:rPr lang="ru-RU" sz="2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является </a:t>
            </a:r>
            <a:r>
              <a:rPr lang="ru-RU" sz="2400" b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необходимой с точки зрения реализации требований ФГОС ДО</a:t>
            </a:r>
            <a:r>
              <a:rPr lang="ru-RU" sz="2400" b="1" dirty="0" smtClean="0">
                <a:latin typeface="Book Antiqua" panose="02040602050305030304" pitchFamily="18" charset="0"/>
              </a:rPr>
              <a:t>;</a:t>
            </a:r>
          </a:p>
          <a:p>
            <a:pPr algn="just"/>
            <a:r>
              <a:rPr lang="ru-RU" sz="2400" b="1" dirty="0" smtClean="0">
                <a:latin typeface="Book Antiqua" panose="02040602050305030304" pitchFamily="18" charset="0"/>
              </a:rPr>
              <a:t>В нашей АОП вариативная часть ориентирована на описание специфических условий,  сложившихся традиций и возможностей ДОУ, выбора форм организации коррекционной работы</a:t>
            </a:r>
            <a:endParaRPr lang="ru-RU" sz="2400" b="1" dirty="0">
              <a:latin typeface="Book Antiqua" panose="02040602050305030304" pitchFamily="18" charset="0"/>
            </a:endParaRPr>
          </a:p>
          <a:p>
            <a:pPr>
              <a:buNone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4294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Вариативная часть АОП</a:t>
            </a:r>
            <a:endParaRPr lang="ru-RU" sz="2800" b="1" dirty="0">
              <a:ln w="635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2571744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4282" y="3071810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4282" y="3857628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5720" y="1500174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00826" y="4929198"/>
            <a:ext cx="2244250" cy="161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3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4046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АОП ДО разработана на основании </a:t>
            </a:r>
            <a:endParaRPr lang="ru-RU" sz="2800" b="1" dirty="0">
              <a:ln w="635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8576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-   Федеральной адаптированной образовательной программой  дошкольного образования для обучающихся с ограниченными возможностями здоровья (далее ФАОП);</a:t>
            </a:r>
          </a:p>
          <a:p>
            <a:r>
              <a:rPr lang="ru-RU" sz="2000" dirty="0" smtClean="0"/>
              <a:t>- Примерной  адаптированной  основной  образовательной  программой дошкольного образования  детей с тяжёлыми нарушениями речи»;</a:t>
            </a:r>
          </a:p>
          <a:p>
            <a:r>
              <a:rPr lang="ru-RU" sz="2000" dirty="0" smtClean="0"/>
              <a:t>- Основной образовательной программой дошкольного образования «От рождения до школы» под ред. Н.Е. </a:t>
            </a:r>
            <a:r>
              <a:rPr lang="ru-RU" sz="2000" dirty="0" err="1" smtClean="0"/>
              <a:t>Вераксы</a:t>
            </a:r>
            <a:r>
              <a:rPr lang="ru-RU" sz="2000" dirty="0" smtClean="0"/>
              <a:t>, Т.С. Комаровой, М.А. Васильевой:</a:t>
            </a:r>
          </a:p>
          <a:p>
            <a:r>
              <a:rPr lang="ru-RU" sz="2000" dirty="0" smtClean="0"/>
              <a:t>- Примерной адаптированной основной образовательной программой  для детей с ТНР под ред. Н.В. </a:t>
            </a:r>
            <a:r>
              <a:rPr lang="ru-RU" sz="2000" dirty="0" err="1" smtClean="0"/>
              <a:t>Нищевой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 «Программой логопедической работы по преодолению ОНР у детей»   (Филичевой Т.Б.,  Тумановой, Т.В.,  Чиркиной Г.В)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653136"/>
            <a:ext cx="2693197" cy="18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роцесс 5"/>
          <p:cNvSpPr/>
          <p:nvPr/>
        </p:nvSpPr>
        <p:spPr>
          <a:xfrm>
            <a:off x="251520" y="2564904"/>
            <a:ext cx="2426568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75856" y="2564904"/>
            <a:ext cx="235456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84168" y="2564904"/>
            <a:ext cx="2736304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 </a:t>
            </a:r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323528" y="836712"/>
            <a:ext cx="2210544" cy="914400"/>
          </a:xfrm>
          <a:prstGeom prst="righ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en-US" dirty="0" smtClean="0"/>
              <a:t>I </a:t>
            </a:r>
            <a:r>
              <a:rPr lang="ru-RU" dirty="0" smtClean="0"/>
              <a:t>ОБЩИЕ ПОЛОЖЕНИЯ </a:t>
            </a:r>
          </a:p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908720"/>
            <a:ext cx="5760640" cy="9006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РАСКРЫВАЮТ назначение АОП ДО ТНР ее статус и особенности , содержание разделов (целевого, содержательного и организационного)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3528" y="3429000"/>
            <a:ext cx="2448272" cy="2808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СОДЕРЖИТ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Цель, задачи и принципы программы (базовые и специфические)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Планируемые результаты на разных возрастных этапах дошкольного детства.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Целевые ориентиры реализации АОП ДО для обучающихся с ТНР.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по Программе.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347864" y="3501008"/>
            <a:ext cx="2448272" cy="27363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по пяти образовательным областям.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Отражает характер взаимодействия ребенка с ОВЗ с педагогическим работником и другими детьми.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коррекционноразвивающей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работы Федеральную рабочую программу воспитания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372200" y="3501008"/>
            <a:ext cx="2448272" cy="27363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СОДЕРЖИТ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условия, обеспечивающие развитие ребенка с ТНР.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предметно-пространственной среды.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Кадровых, финансовых, материально-технических условий. </a:t>
            </a:r>
          </a:p>
          <a:p>
            <a:pPr algn="ctr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3689" y="164585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АОП ДО ТНР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05342"/>
            <a:ext cx="6462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является целью адаптированной образовательной программы?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1560" y="2276872"/>
            <a:ext cx="8208912" cy="356497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Целью </a:t>
            </a:r>
            <a:r>
              <a:rPr lang="ru-RU" dirty="0" smtClean="0"/>
              <a:t>АОП ДО ТНР является 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здоровья. </a:t>
            </a:r>
          </a:p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И ПРИНЦИПЫ </a:t>
            </a:r>
            <a:r>
              <a:rPr lang="ru-RU" dirty="0" smtClean="0"/>
              <a:t>АОП ДО ТНР Построены на принципах дошкольного образования установленных ФГОС ДО. </a:t>
            </a:r>
          </a:p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СПЕЦИФИЧЕСКИЕ ПОДХОДЫ и ПОДХОДЫ К ФОРМИРОВАНИЮ АОП ДО ДЛЯ ОБУЧАЮЩИХСЯ С ТНР.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02685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Цель АОП ДО ТНР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1438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Особое внимание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Особое внимание при проектировании содержания АОП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было уделено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52015"/>
              </p:ext>
            </p:extLst>
          </p:nvPr>
        </p:nvGraphicFramePr>
        <p:xfrm>
          <a:off x="500034" y="1988840"/>
          <a:ext cx="8143932" cy="4440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966">
                  <a:extLst>
                    <a:ext uri="{9D8B030D-6E8A-4147-A177-3AD203B41FA5}">
                      <a16:colId xmlns="" xmlns:a16="http://schemas.microsoft.com/office/drawing/2014/main" val="3021104319"/>
                    </a:ext>
                  </a:extLst>
                </a:gridCol>
                <a:gridCol w="4071966">
                  <a:extLst>
                    <a:ext uri="{9D8B030D-6E8A-4147-A177-3AD203B41FA5}">
                      <a16:colId xmlns="" xmlns:a16="http://schemas.microsoft.com/office/drawing/2014/main" val="2362365691"/>
                    </a:ext>
                  </a:extLst>
                </a:gridCol>
              </a:tblGrid>
              <a:tr h="2029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n w="1270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описанию  способов и приемов,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 помощью которых </a:t>
                      </a:r>
                      <a:r>
                        <a:rPr lang="ru-RU" sz="2000" b="1" i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дети с ТНР</a:t>
                      </a:r>
                      <a:r>
                        <a:rPr lang="ru-RU" sz="2000" b="1" i="1" baseline="0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будут осваивать содержание образования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планированию форм реализации АОП</a:t>
                      </a: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935170752"/>
                  </a:ext>
                </a:extLst>
              </a:tr>
              <a:tr h="2410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взаимодействию при  реализации АОП различных специалистов </a:t>
                      </a: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(учителя-логопеда, воспитателей, педагога- психолога, и др.);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включению в реализацию АОП родителей </a:t>
                      </a: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(законных представителей) ребенка с ТНР.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20728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6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содержания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Программа содержит традиционные части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95536" y="1556792"/>
            <a:ext cx="3456384" cy="7920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Book Antiqua" panose="02040602050305030304" pitchFamily="18" charset="0"/>
              </a:rPr>
              <a:t>«Цели, задачи и принципы формирования  и реализации АОП»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83568" y="2708920"/>
            <a:ext cx="3960440" cy="8640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anose="02040602050305030304" pitchFamily="18" charset="0"/>
              </a:rPr>
              <a:t>«Описание образовательной деятельности по 5 областям»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139952" y="1484784"/>
            <a:ext cx="2232248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anose="02040602050305030304" pitchFamily="18" charset="0"/>
              </a:rPr>
              <a:t>«Целевые ориентиры»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364088" y="2852936"/>
            <a:ext cx="324036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anose="02040602050305030304" pitchFamily="18" charset="0"/>
              </a:rPr>
              <a:t>«Психолого-педагогические условия» 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660232" y="1628800"/>
            <a:ext cx="2160240" cy="8640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Book Antiqua" panose="02040602050305030304" pitchFamily="18" charset="0"/>
              </a:rPr>
              <a:t>«Программа коррекционной работы»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3933056"/>
            <a:ext cx="7344816" cy="403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u="sng" dirty="0" smtClean="0">
                <a:latin typeface="Book Antiqua" panose="02040602050305030304" pitchFamily="18" charset="0"/>
              </a:rPr>
              <a:t>Нашли отражение в Программе и </a:t>
            </a:r>
            <a:r>
              <a:rPr lang="ru-RU" b="1" dirty="0" smtClean="0">
                <a:latin typeface="Book Antiqua" panose="02040602050305030304" pitchFamily="18" charset="0"/>
              </a:rPr>
              <a:t> </a:t>
            </a:r>
            <a:r>
              <a:rPr lang="ru-RU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две новых </a:t>
            </a:r>
            <a:r>
              <a:rPr lang="ru-RU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составлющих</a:t>
            </a:r>
            <a:r>
              <a:rPr lang="ru-RU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403648" y="5229200"/>
            <a:ext cx="3456384" cy="61264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Book Antiqua" panose="02040602050305030304" pitchFamily="18" charset="0"/>
              </a:rPr>
              <a:t>« </a:t>
            </a:r>
            <a:r>
              <a:rPr lang="ru-RU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Рабочая программа</a:t>
            </a:r>
            <a:r>
              <a:rPr lang="ru-RU" b="1" dirty="0" smtClean="0">
                <a:latin typeface="Book Antiqua" panose="02040602050305030304" pitchFamily="18" charset="0"/>
              </a:rPr>
              <a:t> воспитания» 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220072" y="5229200"/>
            <a:ext cx="3816424" cy="61264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Book Antiqua" panose="02040602050305030304" pitchFamily="18" charset="0"/>
              </a:rPr>
              <a:t>«Федеральный </a:t>
            </a:r>
            <a:r>
              <a:rPr lang="ru-RU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календарный план </a:t>
            </a:r>
            <a:r>
              <a:rPr lang="ru-RU" b="1" dirty="0" smtClean="0">
                <a:latin typeface="Book Antiqua" panose="02040602050305030304" pitchFamily="18" charset="0"/>
              </a:rPr>
              <a:t>воспитательной работы»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059832" y="4293096"/>
            <a:ext cx="268608" cy="97840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236296" y="4293096"/>
            <a:ext cx="268608" cy="97840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4046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АОП </a:t>
            </a:r>
            <a:r>
              <a:rPr lang="ru-RU" sz="2800" b="1" dirty="0">
                <a:ln w="635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ДО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latin typeface="Book Antiqua" panose="02040602050305030304" pitchFamily="18" charset="0"/>
              </a:rPr>
              <a:t>В соответствии со Стандартом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специфика дошкольного детства </a:t>
            </a:r>
            <a:r>
              <a:rPr lang="ru-RU" sz="2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и системные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особенности дошкольного образования </a:t>
            </a:r>
            <a:r>
              <a:rPr lang="ru-RU" sz="2000" b="1" u="sng" dirty="0" smtClean="0">
                <a:latin typeface="Book Antiqua" panose="02040602050305030304" pitchFamily="18" charset="0"/>
              </a:rPr>
              <a:t>делают неправомерными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требования от ребенка дошкольного </a:t>
            </a:r>
            <a:r>
              <a:rPr lang="ru-RU" sz="2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возраста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конкретных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образовательных достижений</a:t>
            </a:r>
            <a:r>
              <a:rPr lang="ru-RU" sz="2000" b="1" dirty="0">
                <a:latin typeface="Book Antiqua" panose="02040602050305030304" pitchFamily="18" charset="0"/>
              </a:rPr>
              <a:t>. </a:t>
            </a:r>
            <a:endParaRPr lang="ru-RU" sz="2000" b="1" dirty="0" smtClean="0">
              <a:latin typeface="Book Antiqua" panose="02040602050305030304" pitchFamily="18" charset="0"/>
            </a:endParaRPr>
          </a:p>
          <a:p>
            <a:r>
              <a:rPr lang="ru-RU" sz="2000" b="1" u="sng" dirty="0" smtClean="0">
                <a:latin typeface="Book Antiqua" panose="02040602050305030304" pitchFamily="18" charset="0"/>
              </a:rPr>
              <a:t>Поэтому результаты освоения Программы представлены в виде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целевых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ориентиров</a:t>
            </a:r>
            <a:r>
              <a:rPr lang="ru-RU" sz="2000" b="1" dirty="0">
                <a:latin typeface="Book Antiqua" panose="02040602050305030304" pitchFamily="18" charset="0"/>
              </a:rPr>
              <a:t> </a:t>
            </a:r>
            <a:r>
              <a:rPr lang="ru-RU" sz="2000" b="1" dirty="0" smtClean="0">
                <a:latin typeface="Book Antiqua" panose="02040602050305030304" pitchFamily="18" charset="0"/>
              </a:rPr>
              <a:t>дошкольного образования </a:t>
            </a:r>
            <a:r>
              <a:rPr lang="ru-RU" sz="2000" b="1" dirty="0">
                <a:latin typeface="Book Antiqua" panose="02040602050305030304" pitchFamily="18" charset="0"/>
              </a:rPr>
              <a:t>и </a:t>
            </a:r>
            <a:r>
              <a:rPr lang="ru-RU" sz="2000" b="1" u="sng" dirty="0">
                <a:latin typeface="Book Antiqua" panose="02040602050305030304" pitchFamily="18" charset="0"/>
              </a:rPr>
              <a:t>представляют собой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возрастные </a:t>
            </a:r>
            <a:r>
              <a:rPr lang="ru-RU" sz="2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характеристики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возможных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достижений </a:t>
            </a:r>
            <a:r>
              <a:rPr lang="ru-RU" sz="2000" b="1" dirty="0">
                <a:latin typeface="Book Antiqua" panose="02040602050305030304" pitchFamily="18" charset="0"/>
              </a:rPr>
              <a:t>ребенка с </a:t>
            </a:r>
            <a:r>
              <a:rPr lang="ru-RU" sz="2000" b="1" dirty="0" smtClean="0">
                <a:latin typeface="Book Antiqua" panose="02040602050305030304" pitchFamily="18" charset="0"/>
              </a:rPr>
              <a:t>ТНР </a:t>
            </a:r>
            <a:r>
              <a:rPr lang="ru-RU" sz="2000" b="1" dirty="0">
                <a:latin typeface="Book Antiqua" panose="02040602050305030304" pitchFamily="18" charset="0"/>
              </a:rPr>
              <a:t>к концу </a:t>
            </a:r>
            <a:r>
              <a:rPr lang="ru-RU" sz="2000" b="1" dirty="0" smtClean="0">
                <a:latin typeface="Book Antiqua" panose="02040602050305030304" pitchFamily="18" charset="0"/>
              </a:rPr>
              <a:t>дошкольного образования</a:t>
            </a:r>
            <a:r>
              <a:rPr lang="ru-RU" sz="2000" b="1" dirty="0">
                <a:latin typeface="Book Antiqua" panose="02040602050305030304" pitchFamily="18" charset="0"/>
              </a:rPr>
              <a:t>. </a:t>
            </a:r>
            <a:endParaRPr lang="ru-RU" sz="2000" b="1" dirty="0" smtClean="0">
              <a:latin typeface="Book Antiqua" panose="02040602050305030304" pitchFamily="18" charset="0"/>
            </a:endParaRPr>
          </a:p>
          <a:p>
            <a:r>
              <a:rPr lang="ru-RU" sz="2000" b="1" u="sng" dirty="0" smtClean="0">
                <a:latin typeface="Book Antiqua" panose="02040602050305030304" pitchFamily="18" charset="0"/>
              </a:rPr>
              <a:t>Реализация </a:t>
            </a:r>
            <a:r>
              <a:rPr lang="ru-RU" sz="2000" b="1" u="sng" dirty="0">
                <a:latin typeface="Book Antiqua" panose="02040602050305030304" pitchFamily="18" charset="0"/>
              </a:rPr>
              <a:t>образовательных целей и задач </a:t>
            </a:r>
            <a:r>
              <a:rPr lang="ru-RU" sz="2000" b="1" dirty="0" smtClean="0">
                <a:latin typeface="Book Antiqua" panose="02040602050305030304" pitchFamily="18" charset="0"/>
              </a:rPr>
              <a:t>Программы </a:t>
            </a:r>
            <a:r>
              <a:rPr lang="ru-RU" sz="2000" b="1" u="sng" dirty="0" smtClean="0">
                <a:latin typeface="Book Antiqua" panose="02040602050305030304" pitchFamily="18" charset="0"/>
              </a:rPr>
              <a:t>направлена </a:t>
            </a:r>
            <a:r>
              <a:rPr lang="ru-RU" sz="2000" b="1" u="sng" dirty="0">
                <a:latin typeface="Book Antiqua" panose="02040602050305030304" pitchFamily="18" charset="0"/>
              </a:rPr>
              <a:t>на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достижение целевых ориентиров </a:t>
            </a:r>
            <a:r>
              <a:rPr lang="ru-RU" sz="2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дошкольного образования</a:t>
            </a:r>
            <a:r>
              <a:rPr lang="ru-RU" sz="2000" b="1" dirty="0">
                <a:latin typeface="Book Antiqua" panose="02040602050305030304" pitchFamily="18" charset="0"/>
              </a:rPr>
              <a:t>,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которые описаны как</a:t>
            </a:r>
            <a:r>
              <a:rPr lang="ru-RU" sz="2000" b="1" dirty="0">
                <a:latin typeface="Book Antiqua" panose="02040602050305030304" pitchFamily="18" charset="0"/>
              </a:rPr>
              <a:t>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основные характеристики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развития </a:t>
            </a:r>
            <a:r>
              <a:rPr lang="ru-RU" sz="2000" b="1" dirty="0" smtClean="0">
                <a:latin typeface="Book Antiqua" panose="02040602050305030304" pitchFamily="18" charset="0"/>
              </a:rPr>
              <a:t>ребенка </a:t>
            </a:r>
            <a:r>
              <a:rPr lang="ru-RU" sz="2000" b="1" dirty="0">
                <a:latin typeface="Book Antiqua" panose="02040602050305030304" pitchFamily="18" charset="0"/>
              </a:rPr>
              <a:t>с </a:t>
            </a:r>
            <a:r>
              <a:rPr lang="ru-RU" sz="2000" b="1" dirty="0" smtClean="0">
                <a:latin typeface="Book Antiqua" panose="02040602050305030304" pitchFamily="18" charset="0"/>
              </a:rPr>
              <a:t>ТНР. </a:t>
            </a:r>
          </a:p>
          <a:p>
            <a:r>
              <a:rPr lang="ru-RU" sz="2000" b="1" u="sng" dirty="0" smtClean="0">
                <a:latin typeface="Book Antiqua" panose="02040602050305030304" pitchFamily="18" charset="0"/>
              </a:rPr>
              <a:t>Они </a:t>
            </a:r>
            <a:r>
              <a:rPr lang="ru-RU" sz="2000" b="1" u="sng" dirty="0">
                <a:latin typeface="Book Antiqua" panose="02040602050305030304" pitchFamily="18" charset="0"/>
              </a:rPr>
              <a:t>представлены в виде изложения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возможных достижений </a:t>
            </a:r>
            <a:r>
              <a:rPr lang="ru-RU" sz="2000" b="1" dirty="0">
                <a:latin typeface="Book Antiqua" panose="02040602050305030304" pitchFamily="18" charset="0"/>
              </a:rPr>
              <a:t>обучающихся </a:t>
            </a:r>
            <a:r>
              <a:rPr lang="ru-RU" sz="2000" b="1" i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на разных возрастных этапах </a:t>
            </a:r>
            <a:r>
              <a:rPr lang="ru-RU" sz="2000" b="1" i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докольного</a:t>
            </a:r>
            <a:r>
              <a:rPr lang="ru-RU" sz="20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детства и полностью </a:t>
            </a:r>
            <a:r>
              <a:rPr lang="ru-RU" sz="2000" b="1" i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соответсвуют</a:t>
            </a:r>
            <a:r>
              <a:rPr lang="ru-RU" sz="20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ФАОП.</a:t>
            </a:r>
            <a:endParaRPr lang="ru-RU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Целевой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раздел  </a:t>
            </a:r>
            <a:r>
              <a:rPr lang="ru-RU" sz="2000" b="1" dirty="0" smtClean="0">
                <a:latin typeface="Book Antiqua" panose="02040602050305030304" pitchFamily="18" charset="0"/>
              </a:rPr>
              <a:t>АОП </a:t>
            </a:r>
            <a:r>
              <a:rPr lang="ru-RU" sz="2000" b="1" dirty="0">
                <a:latin typeface="Book Antiqua" panose="02040602050305030304" pitchFamily="18" charset="0"/>
              </a:rPr>
              <a:t>ДО </a:t>
            </a:r>
            <a:r>
              <a:rPr lang="ru-RU" sz="2000" b="1" u="sng" dirty="0">
                <a:latin typeface="Book Antiqua" panose="02040602050305030304" pitchFamily="18" charset="0"/>
              </a:rPr>
              <a:t>включает</a:t>
            </a:r>
            <a:r>
              <a:rPr lang="ru-RU" sz="2000" b="1" dirty="0">
                <a:latin typeface="Book Antiqua" panose="02040602050305030304" pitchFamily="18" charset="0"/>
              </a:rPr>
              <a:t>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пояснительную записку </a:t>
            </a:r>
            <a:r>
              <a:rPr lang="ru-RU" sz="2000" b="1" dirty="0">
                <a:latin typeface="Book Antiqua" panose="02040602050305030304" pitchFamily="18" charset="0"/>
              </a:rPr>
              <a:t>и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планируемые результаты освоения программы</a:t>
            </a:r>
            <a:r>
              <a:rPr lang="ru-RU" sz="2000" b="1" dirty="0">
                <a:latin typeface="Book Antiqua" panose="02040602050305030304" pitchFamily="18" charset="0"/>
              </a:rPr>
              <a:t>,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определяет ее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цели и задачи, принципы и подходы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 </a:t>
            </a:r>
            <a:r>
              <a:rPr lang="ru-RU" sz="2000" b="1" i="1" dirty="0">
                <a:latin typeface="Book Antiqua" panose="02040602050305030304" pitchFamily="18" charset="0"/>
              </a:rPr>
              <a:t>к формированию программы</a:t>
            </a:r>
            <a:r>
              <a:rPr lang="ru-RU" sz="2000" b="1" dirty="0">
                <a:latin typeface="Book Antiqua" panose="02040602050305030304" pitchFamily="18" charset="0"/>
              </a:rPr>
              <a:t>,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планируемые результаты ее освоения в виде целевых ориентиров</a:t>
            </a:r>
            <a:r>
              <a:rPr lang="ru-RU" sz="2000" b="1" dirty="0">
                <a:latin typeface="Book Antiqua" panose="0204060205030503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Содержательный раздел  </a:t>
            </a:r>
            <a:r>
              <a:rPr lang="ru-RU" sz="2000" b="1" dirty="0" smtClean="0">
                <a:latin typeface="Book Antiqua" panose="02040602050305030304" pitchFamily="18" charset="0"/>
              </a:rPr>
              <a:t>АОП </a:t>
            </a:r>
            <a:r>
              <a:rPr lang="ru-RU" sz="2000" b="1" dirty="0">
                <a:latin typeface="Book Antiqua" panose="02040602050305030304" pitchFamily="18" charset="0"/>
              </a:rPr>
              <a:t>ДО </a:t>
            </a:r>
            <a:r>
              <a:rPr lang="ru-RU" sz="2000" b="1" u="sng" dirty="0">
                <a:latin typeface="Book Antiqua" panose="02040602050305030304" pitchFamily="18" charset="0"/>
              </a:rPr>
              <a:t>включает</a:t>
            </a:r>
            <a:r>
              <a:rPr lang="ru-RU" sz="2000" b="1" dirty="0">
                <a:latin typeface="Book Antiqua" panose="02040602050305030304" pitchFamily="18" charset="0"/>
              </a:rPr>
              <a:t> </a:t>
            </a:r>
            <a:r>
              <a:rPr lang="ru-RU" sz="2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описание образовательной деятельности </a:t>
            </a:r>
            <a:r>
              <a:rPr lang="ru-RU" sz="2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по пяти образовательным областям</a:t>
            </a:r>
            <a:r>
              <a:rPr lang="ru-RU" sz="2000" b="1" dirty="0">
                <a:latin typeface="Book Antiqua" panose="02040602050305030304" pitchFamily="18" charset="0"/>
              </a:rPr>
              <a:t>: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социально-коммуникативное</a:t>
            </a:r>
            <a:r>
              <a:rPr lang="ru-RU" sz="2000" b="1" dirty="0">
                <a:latin typeface="Book Antiqua" panose="02040602050305030304" pitchFamily="18" charset="0"/>
              </a:rPr>
              <a:t> развитие;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познавательное</a:t>
            </a:r>
            <a:r>
              <a:rPr lang="ru-RU" sz="2000" b="1" dirty="0">
                <a:latin typeface="Book Antiqua" panose="02040602050305030304" pitchFamily="18" charset="0"/>
              </a:rPr>
              <a:t> развитие;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речевое </a:t>
            </a:r>
            <a:r>
              <a:rPr lang="ru-RU" sz="2000" b="1" dirty="0">
                <a:latin typeface="Book Antiqua" panose="02040602050305030304" pitchFamily="18" charset="0"/>
              </a:rPr>
              <a:t>развитие;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художественно-эстетическое</a:t>
            </a:r>
            <a:r>
              <a:rPr lang="ru-RU" sz="2000" b="1" dirty="0">
                <a:latin typeface="Book Antiqua" panose="02040602050305030304" pitchFamily="18" charset="0"/>
              </a:rPr>
              <a:t> развитие; </a:t>
            </a:r>
            <a:r>
              <a:rPr lang="ru-RU" sz="2000" b="1" i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физическое</a:t>
            </a:r>
            <a:r>
              <a:rPr lang="ru-RU" sz="2000" b="1" dirty="0">
                <a:latin typeface="Book Antiqua" panose="02040602050305030304" pitchFamily="18" charset="0"/>
              </a:rPr>
              <a:t> развитие. </a:t>
            </a:r>
            <a:endParaRPr lang="ru-RU" sz="2000" b="1" dirty="0" smtClean="0">
              <a:latin typeface="Book Antiqua" panose="02040602050305030304" pitchFamily="18" charset="0"/>
            </a:endParaRPr>
          </a:p>
          <a:p>
            <a:r>
              <a:rPr lang="ru-RU" sz="2000" b="1" u="sng" dirty="0" smtClean="0">
                <a:latin typeface="Book Antiqua" panose="02040602050305030304" pitchFamily="18" charset="0"/>
              </a:rPr>
              <a:t>Программа также содержит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рекомендации по развивающему оцениванию</a:t>
            </a:r>
            <a:endParaRPr lang="ru-RU" sz="2000" b="1" dirty="0" smtClean="0">
              <a:latin typeface="Book Antiqua" panose="02040602050305030304" pitchFamily="18" charset="0"/>
            </a:endParaRPr>
          </a:p>
          <a:p>
            <a:r>
              <a:rPr lang="ru-RU" sz="2000" b="1" u="sng" dirty="0" smtClean="0">
                <a:latin typeface="Book Antiqua" panose="02040602050305030304" pitchFamily="18" charset="0"/>
              </a:rPr>
              <a:t>Система оценивания качества реализации </a:t>
            </a:r>
            <a:r>
              <a:rPr lang="ru-RU" sz="2000" b="1" dirty="0" smtClean="0">
                <a:latin typeface="Book Antiqua" panose="02040602050305030304" pitchFamily="18" charset="0"/>
              </a:rPr>
              <a:t>программы  </a:t>
            </a:r>
            <a:r>
              <a:rPr lang="ru-RU" sz="2000" b="1" i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направлена в первую очередь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на оценивание </a:t>
            </a:r>
            <a:r>
              <a:rPr lang="ru-RU" sz="2000" b="1" dirty="0" smtClean="0">
                <a:latin typeface="Book Antiqua" panose="02040602050305030304" pitchFamily="18" charset="0"/>
              </a:rPr>
              <a:t>созданных  ДОУ </a:t>
            </a:r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условий внутри образовательного процесса</a:t>
            </a:r>
            <a:r>
              <a:rPr lang="ru-RU" sz="2000" b="1" dirty="0" smtClean="0">
                <a:latin typeface="Book Antiqua" panose="02040602050305030304" pitchFamily="18" charset="0"/>
              </a:rPr>
              <a:t>.</a:t>
            </a:r>
            <a:endParaRPr lang="ru-RU" sz="2000" b="1" dirty="0">
              <a:latin typeface="Book Antiqua" panose="0204060205030503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4572008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8" y="5201076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0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 Antiqua" panose="02040602050305030304" pitchFamily="18" charset="0"/>
              </a:rPr>
              <a:t>АОП  ДО </a:t>
            </a:r>
            <a:r>
              <a:rPr lang="ru-RU" sz="2400" b="1" i="1" u="sng" dirty="0" smtClean="0">
                <a:latin typeface="Book Antiqua" panose="02040602050305030304" pitchFamily="18" charset="0"/>
              </a:rPr>
              <a:t>включает три раздела</a:t>
            </a:r>
            <a:r>
              <a:rPr lang="ru-RU" sz="2400" b="1" i="1" dirty="0" smtClean="0">
                <a:latin typeface="Book Antiqua" panose="02040602050305030304" pitchFamily="18" charset="0"/>
              </a:rPr>
              <a:t>:</a:t>
            </a:r>
          </a:p>
          <a:p>
            <a:r>
              <a:rPr lang="ru-RU" sz="2400" b="1" i="1" dirty="0" smtClean="0">
                <a:latin typeface="Book Antiqua" panose="02040602050305030304" pitchFamily="18" charset="0"/>
              </a:rPr>
              <a:t> </a:t>
            </a:r>
            <a:r>
              <a:rPr lang="ru-RU" sz="2400" b="1" i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целевой, содержательный, организационный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643182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0" y="1214422"/>
            <a:ext cx="288032" cy="28803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957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>
                <a:latin typeface="Book Antiqua" panose="02040602050305030304" pitchFamily="18" charset="0"/>
              </a:rPr>
              <a:t>Программа определяет базовое содержание образовательных областей </a:t>
            </a:r>
            <a:r>
              <a:rPr lang="ru-RU" sz="1800" b="1" i="1" dirty="0">
                <a:ln w="1016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с учетом возрастных и индивидуальных особенностей</a:t>
            </a:r>
            <a:r>
              <a:rPr lang="ru-RU" sz="1800" b="1" dirty="0">
                <a:latin typeface="Book Antiqua" panose="02040602050305030304" pitchFamily="18" charset="0"/>
              </a:rPr>
              <a:t> обучающихся </a:t>
            </a:r>
            <a:r>
              <a:rPr lang="ru-RU" sz="1800" b="1" u="sng" dirty="0">
                <a:latin typeface="Book Antiqua" panose="02040602050305030304" pitchFamily="18" charset="0"/>
              </a:rPr>
              <a:t>в различных видах деятельности,</a:t>
            </a:r>
            <a:r>
              <a:rPr lang="ru-RU" sz="1800" b="1" dirty="0">
                <a:latin typeface="Book Antiqua" panose="02040602050305030304" pitchFamily="18" charset="0"/>
              </a:rPr>
              <a:t> таких как</a:t>
            </a:r>
            <a:r>
              <a:rPr lang="ru-RU" sz="1800" b="1" dirty="0" smtClean="0">
                <a:latin typeface="Book Antiqua" panose="02040602050305030304" pitchFamily="18" charset="0"/>
              </a:rPr>
              <a:t>:</a:t>
            </a:r>
            <a:endParaRPr lang="ru-RU" sz="1800" b="1" dirty="0"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Предметная</a:t>
            </a:r>
            <a:r>
              <a:rPr lang="ru-RU" sz="1800" b="1" dirty="0">
                <a:latin typeface="Book Antiqua" panose="02040602050305030304" pitchFamily="18" charset="0"/>
              </a:rPr>
              <a:t> деятельность.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Игровая</a:t>
            </a:r>
            <a:r>
              <a:rPr lang="ru-RU" sz="1800" b="1" dirty="0">
                <a:latin typeface="Book Antiqua" panose="02040602050305030304" pitchFamily="18" charset="0"/>
              </a:rPr>
              <a:t> (сюжетно-ролевая игра, игра с правилами и другие виды игры).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Коммуникативная</a:t>
            </a:r>
            <a:r>
              <a:rPr lang="ru-RU" sz="1800" b="1" dirty="0">
                <a:latin typeface="Book Antiqua" panose="02040602050305030304" pitchFamily="18" charset="0"/>
              </a:rPr>
              <a:t> (общение и взаимодействие с педагогическим работником и другими детьми).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Book Antiqua" panose="02040602050305030304" pitchFamily="18" charset="0"/>
              </a:rPr>
              <a:t>Познавательно-исследовательская</a:t>
            </a:r>
            <a:r>
              <a:rPr lang="ru-RU" sz="1800" b="1" dirty="0">
                <a:latin typeface="Book Antiqua" panose="02040602050305030304" pitchFamily="18" charset="0"/>
              </a:rPr>
              <a:t> (исследование и познание природного и социального миров в процессе наблюдения и взаимодействия с ними), </a:t>
            </a:r>
            <a:r>
              <a:rPr lang="ru-RU" sz="1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latin typeface="Book Antiqua" panose="02040602050305030304" pitchFamily="18" charset="0"/>
              </a:rPr>
              <a:t>а также </a:t>
            </a:r>
            <a:r>
              <a:rPr lang="ru-RU" sz="1800" b="1" i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  <a:latin typeface="Book Antiqua" panose="02040602050305030304" pitchFamily="18" charset="0"/>
              </a:rPr>
              <a:t>такими видами активности </a:t>
            </a:r>
            <a:r>
              <a:rPr lang="ru-RU" sz="1800" b="1" dirty="0">
                <a:latin typeface="Book Antiqua" panose="02040602050305030304" pitchFamily="18" charset="0"/>
              </a:rPr>
              <a:t>ребенка, как</a:t>
            </a:r>
            <a:r>
              <a:rPr lang="ru-RU" sz="1800" b="1" dirty="0" smtClean="0">
                <a:latin typeface="Book Antiqua" panose="02040602050305030304" pitchFamily="18" charset="0"/>
              </a:rPr>
              <a:t>:</a:t>
            </a:r>
            <a:endParaRPr lang="ru-RU" sz="18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82167"/>
              </p:ext>
            </p:extLst>
          </p:nvPr>
        </p:nvGraphicFramePr>
        <p:xfrm>
          <a:off x="82591" y="3515739"/>
          <a:ext cx="8978818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409">
                  <a:extLst>
                    <a:ext uri="{9D8B030D-6E8A-4147-A177-3AD203B41FA5}">
                      <a16:colId xmlns="" xmlns:a16="http://schemas.microsoft.com/office/drawing/2014/main" val="844563814"/>
                    </a:ext>
                  </a:extLst>
                </a:gridCol>
                <a:gridCol w="4489409">
                  <a:extLst>
                    <a:ext uri="{9D8B030D-6E8A-4147-A177-3AD203B41FA5}">
                      <a16:colId xmlns="" xmlns:a16="http://schemas.microsoft.com/office/drawing/2014/main" val="18797897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  <a:latin typeface="Book Antiqua" panose="02040602050305030304" pitchFamily="18" charset="0"/>
                        </a:rPr>
                        <a:t>восприятие художественной литературы и фольклора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/>
                          <a:latin typeface="Book Antiqua" panose="02040602050305030304" pitchFamily="18" charset="0"/>
                        </a:rPr>
                        <a:t>самообслуживание и элементарный бытовой труд 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(в помещении и на улице),</a:t>
                      </a:r>
                    </a:p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конструирование из разного материала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, включая конструкторы, модули, бумагу, природный и иной материал,</a:t>
                      </a:r>
                    </a:p>
                    <a:p>
                      <a:endParaRPr lang="ru-RU" dirty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  <a:latin typeface="Book Antiqua" panose="02040602050305030304" pitchFamily="18" charset="0"/>
                        </a:rPr>
                        <a:t>изобразительная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 (рисование, лепка, аппликация),</a:t>
                      </a:r>
                    </a:p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rgbClr val="006600"/>
                          </a:solidFill>
                          <a:effectLst/>
                          <a:latin typeface="Book Antiqua" panose="02040602050305030304" pitchFamily="18" charset="0"/>
                        </a:rPr>
                        <a:t>музыкальная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 (восприятие и понимание смысла музыкальных произведений, пение, музыкально-ритмические движения, игры на детских музыкальных инструментах),</a:t>
                      </a:r>
                    </a:p>
                    <a:p>
                      <a:pPr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ln w="10160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двигательная</a:t>
                      </a:r>
                      <a:r>
                        <a:rPr lang="ru-RU" sz="1800" b="1" dirty="0" smtClean="0">
                          <a:effectLst/>
                          <a:latin typeface="Book Antiqua" panose="02040602050305030304" pitchFamily="18" charset="0"/>
                        </a:rPr>
                        <a:t> (овладение основными движениями) формы активности ребенка.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048412572"/>
                  </a:ext>
                </a:extLst>
              </a:tr>
            </a:tbl>
          </a:graphicData>
        </a:graphic>
      </p:graphicFrame>
      <p:sp>
        <p:nvSpPr>
          <p:cNvPr id="4" name="Выгнутая вправо стрелка 3"/>
          <p:cNvSpPr/>
          <p:nvPr/>
        </p:nvSpPr>
        <p:spPr>
          <a:xfrm rot="2068221">
            <a:off x="8748071" y="6259776"/>
            <a:ext cx="288821" cy="675158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6016</TotalTime>
  <Words>1112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БЮДЖЕТНОЕ ДОШКОЛЬНОЕ ОБРАЗОВАТЕЛЬНОЕ УЧРЕЖДЕНИЕ «ДЕТСКИЙ САД № 25 «ЖУРАВЛИК» </vt:lpstr>
      <vt:lpstr>АОП ДО разработана на основании </vt:lpstr>
      <vt:lpstr>Презентация PowerPoint</vt:lpstr>
      <vt:lpstr>Презентация PowerPoint</vt:lpstr>
      <vt:lpstr>Особое внимание </vt:lpstr>
      <vt:lpstr>Особенности содержания </vt:lpstr>
      <vt:lpstr>АОП ДО </vt:lpstr>
      <vt:lpstr>Презентация PowerPoint</vt:lpstr>
      <vt:lpstr>Презентация PowerPoint</vt:lpstr>
      <vt:lpstr>Презентация PowerPoint</vt:lpstr>
      <vt:lpstr>Особенности взаимодействия педагогического коллектива с семьями дошкольников с ТНР</vt:lpstr>
      <vt:lpstr>Формы организации психолого-педагогической помощи семье </vt:lpstr>
      <vt:lpstr>Вариативная часть АОП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Черноиванова Наталья</dc:creator>
  <cp:lastModifiedBy>Журавлик</cp:lastModifiedBy>
  <cp:revision>693</cp:revision>
  <dcterms:created xsi:type="dcterms:W3CDTF">2013-09-03T10:23:08Z</dcterms:created>
  <dcterms:modified xsi:type="dcterms:W3CDTF">2023-11-06T14:36:16Z</dcterms:modified>
</cp:coreProperties>
</file>